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4" r:id="rId4"/>
    <p:sldId id="272" r:id="rId5"/>
    <p:sldId id="265" r:id="rId6"/>
    <p:sldId id="266" r:id="rId7"/>
    <p:sldId id="267" r:id="rId8"/>
    <p:sldId id="268" r:id="rId9"/>
    <p:sldId id="269" r:id="rId10"/>
    <p:sldId id="271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E88C-59B5-48A5-B9AE-6CAE485107C0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FDDF-55DD-4240-BF8F-0B10CB5C8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E88C-59B5-48A5-B9AE-6CAE485107C0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FDDF-55DD-4240-BF8F-0B10CB5C8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E88C-59B5-48A5-B9AE-6CAE485107C0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FDDF-55DD-4240-BF8F-0B10CB5C8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E88C-59B5-48A5-B9AE-6CAE485107C0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FDDF-55DD-4240-BF8F-0B10CB5C8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E88C-59B5-48A5-B9AE-6CAE485107C0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FDDF-55DD-4240-BF8F-0B10CB5C8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E88C-59B5-48A5-B9AE-6CAE485107C0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FDDF-55DD-4240-BF8F-0B10CB5C8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E88C-59B5-48A5-B9AE-6CAE485107C0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FDDF-55DD-4240-BF8F-0B10CB5C8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E88C-59B5-48A5-B9AE-6CAE485107C0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FDDF-55DD-4240-BF8F-0B10CB5C8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E88C-59B5-48A5-B9AE-6CAE485107C0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FDDF-55DD-4240-BF8F-0B10CB5C8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E88C-59B5-48A5-B9AE-6CAE485107C0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FDDF-55DD-4240-BF8F-0B10CB5C8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E88C-59B5-48A5-B9AE-6CAE485107C0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FDDF-55DD-4240-BF8F-0B10CB5C8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3E88C-59B5-48A5-B9AE-6CAE485107C0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6FDDF-55DD-4240-BF8F-0B10CB5C8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buchner@cjh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buchner@cjh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lc.org/research/activities/past/rlg/trustedrep/repositories.pdf" TargetMode="External"/><Relationship Id="rId2" Type="http://schemas.openxmlformats.org/officeDocument/2006/relationships/hyperlink" Target="http://public.ccsds.org/publications/archive/650x0b1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igilab.cfjh.net/charter/mission-goals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digilab.cfjh.net/metadata/manual/genre-form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digilab.cfjh.net/metadata/manual/download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digilab.cfjh.net/manual/imaging-specs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752600"/>
            <a:ext cx="8153400" cy="2590800"/>
          </a:xfrm>
        </p:spPr>
        <p:txBody>
          <a:bodyPr>
            <a:noAutofit/>
          </a:bodyPr>
          <a:lstStyle/>
          <a:p>
            <a:r>
              <a:rPr lang="en-US" sz="2910" b="1" dirty="0" smtClean="0"/>
              <a:t>Digital Preservation</a:t>
            </a:r>
            <a:r>
              <a:rPr lang="en-US" sz="2910" dirty="0" smtClean="0"/>
              <a:t/>
            </a:r>
            <a:br>
              <a:rPr lang="en-US" sz="2910" dirty="0" smtClean="0"/>
            </a:br>
            <a:r>
              <a:rPr lang="en-US" sz="2910" dirty="0" smtClean="0"/>
              <a:t>at the </a:t>
            </a:r>
            <a:br>
              <a:rPr lang="en-US" sz="2910" dirty="0" smtClean="0"/>
            </a:br>
            <a:r>
              <a:rPr lang="en-US" sz="2910" b="1" dirty="0" smtClean="0"/>
              <a:t>Center for Jewish History</a:t>
            </a:r>
            <a:br>
              <a:rPr lang="en-US" sz="2910" b="1" dirty="0" smtClean="0"/>
            </a:br>
            <a:r>
              <a:rPr lang="en-US" sz="1600" dirty="0" smtClean="0"/>
              <a:t>February 23, 2011</a:t>
            </a:r>
            <a:endParaRPr lang="en-US" sz="1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724400"/>
            <a:ext cx="7543800" cy="1828800"/>
          </a:xfrm>
        </p:spPr>
        <p:txBody>
          <a:bodyPr/>
          <a:lstStyle/>
          <a:p>
            <a:pPr algn="l"/>
            <a:r>
              <a:rPr lang="en-US" sz="2400" b="1" dirty="0" smtClean="0"/>
              <a:t>Andrea Buchner</a:t>
            </a:r>
          </a:p>
          <a:p>
            <a:pPr algn="l"/>
            <a:r>
              <a:rPr lang="en-US" sz="2400" dirty="0" smtClean="0"/>
              <a:t>Director</a:t>
            </a:r>
            <a:r>
              <a:rPr lang="en-US" sz="2400" dirty="0"/>
              <a:t>, </a:t>
            </a:r>
            <a:r>
              <a:rPr lang="en-US" sz="2400" dirty="0" err="1"/>
              <a:t>Gruss</a:t>
            </a:r>
            <a:r>
              <a:rPr lang="en-US" sz="2400" dirty="0"/>
              <a:t> Lipper Digital Laboratory</a:t>
            </a:r>
          </a:p>
          <a:p>
            <a:pPr algn="l"/>
            <a:r>
              <a:rPr lang="en-US" sz="2400" dirty="0">
                <a:hlinkClick r:id="rId2"/>
              </a:rPr>
              <a:t>abuchner@cjh.org</a:t>
            </a:r>
            <a:endParaRPr lang="en-US" sz="1800" dirty="0"/>
          </a:p>
        </p:txBody>
      </p:sp>
      <p:pic>
        <p:nvPicPr>
          <p:cNvPr id="2052" name="Picture 4" descr="CJH logo 2005-07-18 600x30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1000" y="304801"/>
            <a:ext cx="32766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295400"/>
            <a:ext cx="8153400" cy="609600"/>
          </a:xfrm>
        </p:spPr>
        <p:txBody>
          <a:bodyPr>
            <a:noAutofit/>
          </a:bodyPr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600" dirty="0" smtClean="0"/>
              <a:t>Technological Infrastructure</a:t>
            </a: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057400"/>
            <a:ext cx="8382000" cy="44958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OASIS-compliant system</a:t>
            </a:r>
            <a:br>
              <a:rPr lang="en-US" sz="1800" dirty="0" smtClean="0">
                <a:solidFill>
                  <a:schemeClr val="tx1"/>
                </a:solidFill>
              </a:rPr>
            </a:br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 smtClean="0"/>
          </a:p>
        </p:txBody>
      </p:sp>
      <p:pic>
        <p:nvPicPr>
          <p:cNvPr id="2052" name="Picture 4" descr="CJH logo 2005-07-18 600x3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1000" y="304801"/>
            <a:ext cx="3276600" cy="838200"/>
          </a:xfrm>
          <a:prstGeom prst="rect">
            <a:avLst/>
          </a:prstGeom>
          <a:noFill/>
        </p:spPr>
      </p:pic>
      <p:pic>
        <p:nvPicPr>
          <p:cNvPr id="5" name="Picture 4" descr="oasis-mod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4520" y="2514600"/>
            <a:ext cx="539496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295400"/>
            <a:ext cx="8153400" cy="609600"/>
          </a:xfrm>
        </p:spPr>
        <p:txBody>
          <a:bodyPr>
            <a:noAutofit/>
          </a:bodyPr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600" dirty="0" smtClean="0"/>
              <a:t>Resources</a:t>
            </a: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057400"/>
            <a:ext cx="8382000" cy="44958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 smtClean="0"/>
          </a:p>
        </p:txBody>
      </p:sp>
      <p:pic>
        <p:nvPicPr>
          <p:cNvPr id="2052" name="Picture 4" descr="CJH logo 2005-07-18 600x3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1000" y="304801"/>
            <a:ext cx="3276600" cy="838200"/>
          </a:xfrm>
          <a:prstGeom prst="rect">
            <a:avLst/>
          </a:prstGeom>
          <a:noFill/>
        </p:spPr>
      </p:pic>
      <p:pic>
        <p:nvPicPr>
          <p:cNvPr id="5" name="Picture 4" descr="2009-08-03-lab-glor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981200"/>
            <a:ext cx="61722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295400"/>
            <a:ext cx="8153400" cy="609600"/>
          </a:xfrm>
        </p:spPr>
        <p:txBody>
          <a:bodyPr>
            <a:noAutofit/>
          </a:bodyPr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600" dirty="0" smtClean="0"/>
              <a:t>Result of Analysis</a:t>
            </a: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057400"/>
            <a:ext cx="8382000" cy="4495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CJH is in the third stage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Strengths: OASIS-compliant, policies, standards, limited sustainable funding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Weaknesses: digital preservation </a:t>
            </a:r>
            <a:r>
              <a:rPr lang="en-US" dirty="0" smtClean="0">
                <a:solidFill>
                  <a:schemeClr val="tx1"/>
                </a:solidFill>
              </a:rPr>
              <a:t>is not implemented across all institutions</a:t>
            </a:r>
            <a:endParaRPr lang="en-US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Recommendation: more collaboration, more extensive policies</a:t>
            </a:r>
            <a:endParaRPr lang="en-US" dirty="0" smtClean="0"/>
          </a:p>
        </p:txBody>
      </p:sp>
      <p:pic>
        <p:nvPicPr>
          <p:cNvPr id="2052" name="Picture 4" descr="CJH logo 2005-07-18 600x3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1000" y="304801"/>
            <a:ext cx="32766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295400"/>
            <a:ext cx="8153400" cy="609600"/>
          </a:xfrm>
        </p:spPr>
        <p:txBody>
          <a:bodyPr>
            <a:noAutofit/>
          </a:bodyPr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600" dirty="0" smtClean="0"/>
              <a:t>Questions?</a:t>
            </a: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057400"/>
            <a:ext cx="8382000" cy="44958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Andrea Buchner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Director, </a:t>
            </a:r>
            <a:r>
              <a:rPr lang="en-US" sz="2000" dirty="0" err="1" smtClean="0">
                <a:solidFill>
                  <a:schemeClr val="tx1"/>
                </a:solidFill>
              </a:rPr>
              <a:t>Gruss</a:t>
            </a:r>
            <a:r>
              <a:rPr lang="en-US" sz="2000" dirty="0" smtClean="0">
                <a:solidFill>
                  <a:schemeClr val="tx1"/>
                </a:solidFill>
              </a:rPr>
              <a:t> Lipper Digital Laboratory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hlinkClick r:id="rId2"/>
              </a:rPr>
              <a:t>abuchner@cjh.org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2052" name="Picture 4" descr="CJH logo 2005-07-18 600x30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1000" y="304801"/>
            <a:ext cx="32766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295400"/>
            <a:ext cx="8153400" cy="1066800"/>
          </a:xfrm>
        </p:spPr>
        <p:txBody>
          <a:bodyPr>
            <a:noAutofit/>
          </a:bodyPr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600" dirty="0" smtClean="0"/>
              <a:t>What Is Digital Preservation?</a:t>
            </a: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362200"/>
            <a:ext cx="8382000" cy="4191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Two </a:t>
            </a:r>
            <a:r>
              <a:rPr lang="en-US" sz="1800" dirty="0" smtClean="0">
                <a:solidFill>
                  <a:schemeClr val="tx1"/>
                </a:solidFill>
              </a:rPr>
              <a:t>foundational </a:t>
            </a:r>
            <a:r>
              <a:rPr lang="en-US" sz="1800" dirty="0" smtClean="0">
                <a:solidFill>
                  <a:schemeClr val="tx1"/>
                </a:solidFill>
              </a:rPr>
              <a:t>documents:</a:t>
            </a:r>
          </a:p>
          <a:p>
            <a:pPr algn="l"/>
            <a:r>
              <a:rPr lang="en-US" sz="1800" i="1" dirty="0" smtClean="0">
                <a:solidFill>
                  <a:schemeClr val="tx1"/>
                </a:solidFill>
              </a:rPr>
              <a:t>The OASIS Reference Model, 2001</a:t>
            </a:r>
            <a:br>
              <a:rPr lang="en-US" sz="1800" i="1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Consultative Committee for Space Data Systems</a:t>
            </a:r>
          </a:p>
          <a:p>
            <a:pPr algn="l"/>
            <a:r>
              <a:rPr lang="en-US" sz="1800" u="sng" dirty="0" smtClean="0">
                <a:hlinkClick r:id="rId2"/>
              </a:rPr>
              <a:t>http://public.ccsds.org/publications/archive/650x0b1.pdf</a:t>
            </a:r>
            <a:r>
              <a:rPr lang="en-US" sz="1800" dirty="0" smtClean="0"/>
              <a:t>  </a:t>
            </a:r>
          </a:p>
          <a:p>
            <a:pPr algn="l"/>
            <a:r>
              <a:rPr lang="en-US" sz="1800" dirty="0" smtClean="0"/>
              <a:t>“…</a:t>
            </a:r>
            <a:r>
              <a:rPr lang="en-US" sz="1800" dirty="0"/>
              <a:t>permanent, or indefinite long-term, preservation of digital </a:t>
            </a:r>
            <a:r>
              <a:rPr lang="en-US" sz="1800" dirty="0" smtClean="0"/>
              <a:t>information…”</a:t>
            </a: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i="1" dirty="0" smtClean="0">
                <a:solidFill>
                  <a:schemeClr val="tx1"/>
                </a:solidFill>
              </a:rPr>
              <a:t>Trusted Digital Repositories: Attributes and Responsibilities, 2002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RLG/OCLC</a:t>
            </a:r>
          </a:p>
          <a:p>
            <a:pPr algn="l"/>
            <a:r>
              <a:rPr lang="en-US" sz="1800" u="sng" dirty="0">
                <a:hlinkClick r:id="rId3"/>
              </a:rPr>
              <a:t>http://</a:t>
            </a:r>
            <a:r>
              <a:rPr lang="en-US" sz="1800" u="sng" dirty="0" smtClean="0">
                <a:hlinkClick r:id="rId3"/>
              </a:rPr>
              <a:t>www.oclc.org/research/activities/past/rlg/trustedrep/repositories.pdf</a:t>
            </a:r>
            <a:endParaRPr lang="en-US" sz="1800" u="sng" dirty="0"/>
          </a:p>
          <a:p>
            <a:pPr algn="l"/>
            <a:r>
              <a:rPr lang="en-US" sz="1800" dirty="0" smtClean="0"/>
              <a:t>“…reliable</a:t>
            </a:r>
            <a:r>
              <a:rPr lang="en-US" sz="1800" dirty="0"/>
              <a:t>, long-term access to managed digital resources for its designated community, now and in the </a:t>
            </a:r>
            <a:r>
              <a:rPr lang="en-US" sz="1800" dirty="0" smtClean="0"/>
              <a:t>future…”</a:t>
            </a:r>
            <a:endParaRPr lang="en-US" sz="1800" dirty="0"/>
          </a:p>
          <a:p>
            <a:pPr algn="l"/>
            <a:endParaRPr lang="en-US" sz="1800" dirty="0"/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Digital preservation can be defined as managed activities that are necessary for the long-term maintenance of a digital asset and its continued accessibility through time and technology</a:t>
            </a: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/>
          </a:p>
        </p:txBody>
      </p:sp>
      <p:pic>
        <p:nvPicPr>
          <p:cNvPr id="2052" name="Picture 4" descr="CJH logo 2005-07-18 600x300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1000" y="304801"/>
            <a:ext cx="3276600" cy="838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295400"/>
            <a:ext cx="8153400" cy="1066800"/>
          </a:xfrm>
        </p:spPr>
        <p:txBody>
          <a:bodyPr>
            <a:noAutofit/>
          </a:bodyPr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600" dirty="0" smtClean="0"/>
              <a:t>Trusted Digital Repository Attributes</a:t>
            </a: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362200"/>
            <a:ext cx="8382000" cy="41910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Administrative responsibility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Organizational viability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Financial sustainability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Technological suitability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System </a:t>
            </a:r>
            <a:r>
              <a:rPr lang="en-US" sz="2800" dirty="0" smtClean="0">
                <a:solidFill>
                  <a:schemeClr val="tx1"/>
                </a:solidFill>
              </a:rPr>
              <a:t>security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Procedural accountability</a:t>
            </a:r>
            <a:endParaRPr lang="en-US" sz="2800" dirty="0"/>
          </a:p>
        </p:txBody>
      </p:sp>
      <p:pic>
        <p:nvPicPr>
          <p:cNvPr id="2052" name="Picture 4" descr="CJH logo 2005-07-18 600x3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1000" y="304801"/>
            <a:ext cx="32766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295400"/>
            <a:ext cx="8153400" cy="1066800"/>
          </a:xfrm>
        </p:spPr>
        <p:txBody>
          <a:bodyPr>
            <a:noAutofit/>
          </a:bodyPr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600" dirty="0" smtClean="0"/>
              <a:t>Five Organizational Stages</a:t>
            </a: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362200"/>
            <a:ext cx="8382000" cy="41910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Stage 1 (Acknowledge) involves coming to understand that digital preservation is a local problem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Stage 2 (Act) involves initiating digital preservation projects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Stage 3 (Consolidate), the organization moves from projects to programs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Stage 4 (Institutionalize) involves incorporating the larger environment and rationalizing programs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Stage 5 (Externalize) involves embracing inter-institutional collaboration and dependencies</a:t>
            </a:r>
          </a:p>
          <a:p>
            <a:pPr algn="l"/>
            <a:endParaRPr lang="en-US" sz="1800" dirty="0"/>
          </a:p>
        </p:txBody>
      </p:sp>
      <p:pic>
        <p:nvPicPr>
          <p:cNvPr id="2052" name="Picture 4" descr="CJH logo 2005-07-18 600x3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1000" y="304801"/>
            <a:ext cx="32766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295400"/>
            <a:ext cx="8153400" cy="1066800"/>
          </a:xfrm>
        </p:spPr>
        <p:txBody>
          <a:bodyPr>
            <a:noAutofit/>
          </a:bodyPr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600" dirty="0" smtClean="0"/>
              <a:t>The Three Legged Stool</a:t>
            </a: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362200"/>
            <a:ext cx="8382000" cy="4191000"/>
          </a:xfrm>
        </p:spPr>
        <p:txBody>
          <a:bodyPr>
            <a:normAutofit/>
          </a:bodyPr>
          <a:lstStyle/>
          <a:p>
            <a:pPr algn="l"/>
            <a:endParaRPr lang="en-US" sz="1800" dirty="0"/>
          </a:p>
        </p:txBody>
      </p:sp>
      <p:pic>
        <p:nvPicPr>
          <p:cNvPr id="2052" name="Picture 4" descr="CJH logo 2005-07-18 600x3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1000" y="304801"/>
            <a:ext cx="3276600" cy="838200"/>
          </a:xfrm>
          <a:prstGeom prst="rect">
            <a:avLst/>
          </a:prstGeom>
          <a:noFill/>
        </p:spPr>
      </p:pic>
      <p:pic>
        <p:nvPicPr>
          <p:cNvPr id="5" name="Picture 4" descr="sto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2072" y="3200400"/>
            <a:ext cx="3419856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295400"/>
            <a:ext cx="8153400" cy="838200"/>
          </a:xfrm>
        </p:spPr>
        <p:txBody>
          <a:bodyPr>
            <a:noAutofit/>
          </a:bodyPr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600" dirty="0" smtClean="0"/>
              <a:t>Organizational Infrastructure</a:t>
            </a: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209800"/>
            <a:ext cx="8382000" cy="32766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Mission and Goals: </a:t>
            </a:r>
            <a:r>
              <a:rPr lang="en-US" sz="1800" dirty="0" smtClean="0">
                <a:hlinkClick r:id="rId2"/>
              </a:rPr>
              <a:t>www.digilab.cfjh.net/charter/mission-goals.html</a:t>
            </a:r>
            <a:endParaRPr lang="en-US" sz="1800" dirty="0"/>
          </a:p>
        </p:txBody>
      </p:sp>
      <p:pic>
        <p:nvPicPr>
          <p:cNvPr id="2052" name="Picture 4" descr="CJH logo 2005-07-18 600x30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1000" y="304801"/>
            <a:ext cx="3276600" cy="838200"/>
          </a:xfrm>
          <a:prstGeom prst="rect">
            <a:avLst/>
          </a:prstGeom>
          <a:noFill/>
        </p:spPr>
      </p:pic>
      <p:pic>
        <p:nvPicPr>
          <p:cNvPr id="5" name="Picture 4" descr="lab-miss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667000"/>
            <a:ext cx="81534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295400"/>
            <a:ext cx="8153400" cy="762000"/>
          </a:xfrm>
        </p:spPr>
        <p:txBody>
          <a:bodyPr>
            <a:noAutofit/>
          </a:bodyPr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600" dirty="0" smtClean="0"/>
              <a:t>Organizational Infrastructure</a:t>
            </a: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133600"/>
            <a:ext cx="8382000" cy="44196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Standards and Guidelines: </a:t>
            </a:r>
            <a:r>
              <a:rPr lang="en-US" sz="1800" dirty="0" smtClean="0">
                <a:solidFill>
                  <a:schemeClr val="tx1"/>
                </a:solidFill>
                <a:hlinkClick r:id="rId2"/>
              </a:rPr>
              <a:t>http://digilab.cfjh.net/metadata/manual/genre-form.html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sz="1800" dirty="0" smtClean="0"/>
          </a:p>
          <a:p>
            <a:pPr algn="l"/>
            <a:endParaRPr lang="en-US" sz="1800" dirty="0"/>
          </a:p>
        </p:txBody>
      </p:sp>
      <p:pic>
        <p:nvPicPr>
          <p:cNvPr id="2052" name="Picture 4" descr="CJH logo 2005-07-18 600x30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1000" y="304801"/>
            <a:ext cx="3276600" cy="838200"/>
          </a:xfrm>
          <a:prstGeom prst="rect">
            <a:avLst/>
          </a:prstGeom>
          <a:noFill/>
        </p:spPr>
      </p:pic>
      <p:pic>
        <p:nvPicPr>
          <p:cNvPr id="5" name="Picture 4" descr="cataloging-guidelin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2514600"/>
            <a:ext cx="5257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295400"/>
            <a:ext cx="8153400" cy="685800"/>
          </a:xfrm>
        </p:spPr>
        <p:txBody>
          <a:bodyPr>
            <a:noAutofit/>
          </a:bodyPr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600" dirty="0" smtClean="0"/>
              <a:t>Organizational Infrastructure</a:t>
            </a: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057400"/>
            <a:ext cx="8382000" cy="44958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Instructions: </a:t>
            </a:r>
            <a:r>
              <a:rPr lang="en-US" sz="1800" dirty="0" smtClean="0">
                <a:hlinkClick r:id="rId2"/>
              </a:rPr>
              <a:t>http://digilab.cfjh.net/metadata/manual/download.html</a:t>
            </a:r>
            <a:r>
              <a:rPr lang="en-US" sz="1800" dirty="0" smtClean="0"/>
              <a:t> </a:t>
            </a:r>
          </a:p>
          <a:p>
            <a:pPr algn="l"/>
            <a:endParaRPr lang="en-US" sz="1800" dirty="0"/>
          </a:p>
        </p:txBody>
      </p:sp>
      <p:pic>
        <p:nvPicPr>
          <p:cNvPr id="2052" name="Picture 4" descr="CJH logo 2005-07-18 600x30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1000" y="304801"/>
            <a:ext cx="3276600" cy="838200"/>
          </a:xfrm>
          <a:prstGeom prst="rect">
            <a:avLst/>
          </a:prstGeom>
          <a:noFill/>
        </p:spPr>
      </p:pic>
      <p:pic>
        <p:nvPicPr>
          <p:cNvPr id="5" name="Picture 4" descr="download-tif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362200"/>
            <a:ext cx="85344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295400"/>
            <a:ext cx="8153400" cy="609600"/>
          </a:xfrm>
        </p:spPr>
        <p:txBody>
          <a:bodyPr>
            <a:noAutofit/>
          </a:bodyPr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600" dirty="0" smtClean="0"/>
              <a:t>Organizational Infrastructure</a:t>
            </a: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057400"/>
            <a:ext cx="8382000" cy="44958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/>
              <a:t>Digital Imaging Specifications: </a:t>
            </a:r>
            <a:r>
              <a:rPr lang="en-US" sz="1800" dirty="0" smtClean="0">
                <a:hlinkClick r:id="rId2"/>
              </a:rPr>
              <a:t>http://digilab.cfjh.net/manual/imaging-specs.html</a:t>
            </a:r>
            <a:r>
              <a:rPr lang="en-US" sz="1800" dirty="0" smtClean="0"/>
              <a:t> </a:t>
            </a:r>
          </a:p>
          <a:p>
            <a:pPr algn="l"/>
            <a:endParaRPr lang="en-US" sz="1800" dirty="0" smtClean="0"/>
          </a:p>
          <a:p>
            <a:pPr algn="l"/>
            <a:endParaRPr lang="en-US" sz="1800" dirty="0" smtClean="0"/>
          </a:p>
        </p:txBody>
      </p:sp>
      <p:pic>
        <p:nvPicPr>
          <p:cNvPr id="2052" name="Picture 4" descr="CJH logo 2005-07-18 600x30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1000" y="304801"/>
            <a:ext cx="3276600" cy="838200"/>
          </a:xfrm>
          <a:prstGeom prst="rect">
            <a:avLst/>
          </a:prstGeom>
          <a:noFill/>
        </p:spPr>
      </p:pic>
      <p:pic>
        <p:nvPicPr>
          <p:cNvPr id="5" name="Picture 4" descr="digital-imaging-spe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590800"/>
            <a:ext cx="86106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177</Words>
  <Application>Microsoft Office PowerPoint</Application>
  <PresentationFormat>On-screen Show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Digital Preservation at the  Center for Jewish History February 23, 2011</vt:lpstr>
      <vt:lpstr> What Is Digital Preservation?</vt:lpstr>
      <vt:lpstr> Trusted Digital Repository Attributes</vt:lpstr>
      <vt:lpstr> Five Organizational Stages</vt:lpstr>
      <vt:lpstr> The Three Legged Stool</vt:lpstr>
      <vt:lpstr> Organizational Infrastructure</vt:lpstr>
      <vt:lpstr> Organizational Infrastructure</vt:lpstr>
      <vt:lpstr> Organizational Infrastructure</vt:lpstr>
      <vt:lpstr> Organizational Infrastructure</vt:lpstr>
      <vt:lpstr> Technological Infrastructure</vt:lpstr>
      <vt:lpstr> Resources</vt:lpstr>
      <vt:lpstr> Result of Analysis</vt:lpstr>
      <vt:lpstr> Questions?</vt:lpstr>
    </vt:vector>
  </TitlesOfParts>
  <Company>The Center for Jewish History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Digitization  and  Digital Preservation at the  Center for Jewish History February 23, 2011</dc:title>
  <dc:creator>abuchner</dc:creator>
  <cp:lastModifiedBy>abuchner</cp:lastModifiedBy>
  <cp:revision>79</cp:revision>
  <dcterms:created xsi:type="dcterms:W3CDTF">2011-02-14T14:36:20Z</dcterms:created>
  <dcterms:modified xsi:type="dcterms:W3CDTF">2011-02-23T14:19:27Z</dcterms:modified>
</cp:coreProperties>
</file>